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4" r:id="rId5"/>
    <p:sldId id="259" r:id="rId6"/>
    <p:sldId id="265" r:id="rId7"/>
    <p:sldId id="260" r:id="rId8"/>
    <p:sldId id="261" r:id="rId9"/>
    <p:sldId id="262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OCR A Extended" panose="02010509020102010303" pitchFamily="50" charset="0"/>
      <p:regular r:id="rId16"/>
    </p:embeddedFont>
    <p:embeddedFont>
      <p:font typeface="Raleway" pitchFamily="2" charset="0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4C503126-C8D7-4BE6-AE6D-17439206313D}">
          <p14:sldIdLst>
            <p14:sldId id="256"/>
            <p14:sldId id="257"/>
            <p14:sldId id="258"/>
            <p14:sldId id="264"/>
            <p14:sldId id="259"/>
            <p14:sldId id="265"/>
            <p14:sldId id="260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HAMMAD HAMMAD" initials="MH" lastIdx="1" clrIdx="0">
    <p:extLst>
      <p:ext uri="{19B8F6BF-5375-455C-9EA6-DF929625EA0E}">
        <p15:presenceInfo xmlns:p15="http://schemas.microsoft.com/office/powerpoint/2012/main" userId="MUHAMMAD HAMMA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11-29T14:50:32.771" idx="1">
    <p:pos x="10" y="10"/>
    <p:text/>
    <p:extLst>
      <p:ext uri="{C676402C-5697-4E1C-873F-D02D1690AC5C}">
        <p15:threadingInfo xmlns:p15="http://schemas.microsoft.com/office/powerpoint/2012/main" timeZoneBias="-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6694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89" y="1661107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440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Library Management System</a:t>
            </a:r>
            <a:endParaRPr lang="en-US" sz="4400" b="1" dirty="0"/>
          </a:p>
        </p:txBody>
      </p:sp>
      <p:sp>
        <p:nvSpPr>
          <p:cNvPr id="4" name="Text 1"/>
          <p:cNvSpPr/>
          <p:nvPr/>
        </p:nvSpPr>
        <p:spPr>
          <a:xfrm>
            <a:off x="793790" y="378191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Welcome to the presentation of our Library Management System, designed to efficiently manage library operations and provide a streamlined experience for both administrators and students.</a:t>
            </a:r>
          </a:p>
          <a:p>
            <a:pPr marL="0" indent="0">
              <a:lnSpc>
                <a:spcPts val="2850"/>
              </a:lnSpc>
              <a:buNone/>
            </a:pPr>
            <a:endParaRPr lang="en-US" sz="1750" b="1" dirty="0">
              <a:solidFill>
                <a:srgbClr val="3C3939"/>
              </a:solidFill>
              <a:latin typeface="Roboto" pitchFamily="34" charset="0"/>
              <a:ea typeface="Roboto" pitchFamily="34" charset="-122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 b="1" dirty="0">
              <a:solidFill>
                <a:srgbClr val="3C3939"/>
              </a:solidFill>
              <a:latin typeface="Roboto" pitchFamily="34" charset="0"/>
              <a:ea typeface="Roboto" pitchFamily="34" charset="-122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         </a:t>
            </a:r>
            <a:r>
              <a:rPr lang="en-US" sz="1750" b="1" dirty="0">
                <a:solidFill>
                  <a:srgbClr val="3C3939"/>
                </a:solidFill>
                <a:latin typeface="OCR A Extended" panose="02010509020102010303" pitchFamily="50" charset="0"/>
                <a:ea typeface="Roboto" pitchFamily="34" charset="-122"/>
              </a:rPr>
              <a:t>Presented By </a:t>
            </a: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</a:rPr>
              <a:t>:</a:t>
            </a:r>
            <a:endParaRPr lang="en-US" sz="175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BFAFDB-D124-48BB-846E-29E98C5D6C8F}"/>
              </a:ext>
            </a:extLst>
          </p:cNvPr>
          <p:cNvSpPr txBox="1"/>
          <p:nvPr/>
        </p:nvSpPr>
        <p:spPr>
          <a:xfrm>
            <a:off x="3172179" y="6041364"/>
            <a:ext cx="57513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Muhammad Hammad 56765</a:t>
            </a:r>
          </a:p>
          <a:p>
            <a:r>
              <a:rPr lang="en-US" sz="2000" b="1" dirty="0"/>
              <a:t>Muhammad Aqeel      56983</a:t>
            </a:r>
          </a:p>
          <a:p>
            <a:r>
              <a:rPr lang="en-US" sz="2000" b="1" dirty="0"/>
              <a:t>Ahmed Tariq                  56274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961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04370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6074" y="2128718"/>
            <a:ext cx="1456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1964531"/>
            <a:ext cx="2927747" cy="7878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Streamlined Operations</a:t>
            </a:r>
            <a:endParaRPr lang="en-US" sz="2200" b="1" dirty="0"/>
          </a:p>
        </p:txBody>
      </p:sp>
      <p:sp>
        <p:nvSpPr>
          <p:cNvPr id="7" name="Text 4"/>
          <p:cNvSpPr/>
          <p:nvPr/>
        </p:nvSpPr>
        <p:spPr>
          <a:xfrm>
            <a:off x="1530906" y="2888456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Library Management System offers a user-friendly interface for managing library operations, simplifying tasks for both administrators and students.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4685467" y="2043708"/>
            <a:ext cx="737116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51916" y="2128718"/>
            <a:ext cx="17728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043708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aleway" pitchFamily="34" charset="0"/>
              </a:rPr>
              <a:t>CONCEPT</a:t>
            </a:r>
            <a:endParaRPr lang="en-US" sz="2200" b="1" dirty="0"/>
          </a:p>
        </p:txBody>
      </p:sp>
      <p:sp>
        <p:nvSpPr>
          <p:cNvPr id="11" name="Text 8"/>
          <p:cNvSpPr/>
          <p:nvPr/>
        </p:nvSpPr>
        <p:spPr>
          <a:xfrm>
            <a:off x="5422583" y="2888456"/>
            <a:ext cx="2927747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leverages modern data structures like hash tables and linked lists to optimize performance, ensuring fast and reliable book lookups and management.</a:t>
            </a:r>
            <a:endParaRPr lang="en-US" sz="2000" dirty="0"/>
          </a:p>
        </p:txBody>
      </p:sp>
      <p:sp>
        <p:nvSpPr>
          <p:cNvPr id="12" name="Shape 9"/>
          <p:cNvSpPr/>
          <p:nvPr/>
        </p:nvSpPr>
        <p:spPr>
          <a:xfrm>
            <a:off x="793790" y="591073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8096" y="5995749"/>
            <a:ext cx="18168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910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Modern Approach</a:t>
            </a:r>
            <a:endParaRPr lang="en-US" sz="2200" b="1" dirty="0"/>
          </a:p>
        </p:txBody>
      </p:sp>
      <p:sp>
        <p:nvSpPr>
          <p:cNvPr id="15" name="Text 12"/>
          <p:cNvSpPr/>
          <p:nvPr/>
        </p:nvSpPr>
        <p:spPr>
          <a:xfrm>
            <a:off x="1530906" y="6401157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system integrates key features for managing book inventory, student records, borrowing and returning processes, and more, to ensure a well-organized library.</a:t>
            </a: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750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Structures Concept </a:t>
            </a:r>
            <a:endParaRPr lang="en-US" sz="4450" b="1" dirty="0"/>
          </a:p>
        </p:txBody>
      </p:sp>
      <p:sp>
        <p:nvSpPr>
          <p:cNvPr id="3" name="Text 1"/>
          <p:cNvSpPr/>
          <p:nvPr/>
        </p:nvSpPr>
        <p:spPr>
          <a:xfrm>
            <a:off x="793790" y="3350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u="sng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Hash Table (k % n)</a:t>
            </a:r>
            <a:endParaRPr lang="en-US" sz="2200" b="1" u="sng" dirty="0"/>
          </a:p>
        </p:txBody>
      </p:sp>
      <p:sp>
        <p:nvSpPr>
          <p:cNvPr id="4" name="Text 2"/>
          <p:cNvSpPr/>
          <p:nvPr/>
        </p:nvSpPr>
        <p:spPr>
          <a:xfrm>
            <a:off x="793790" y="393192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hash table uses a hash function k % n,where k is the key (book ID) and n is the table size, ensuring efficient book lookup.</a:t>
            </a:r>
            <a:endParaRPr lang="en-US" sz="2000" b="1" dirty="0"/>
          </a:p>
        </p:txBody>
      </p:sp>
      <p:sp>
        <p:nvSpPr>
          <p:cNvPr id="5" name="Text 3"/>
          <p:cNvSpPr/>
          <p:nvPr/>
        </p:nvSpPr>
        <p:spPr>
          <a:xfrm>
            <a:off x="793790" y="522470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advantage is fast search, insertion, and deletion operations with an average complexity of O(1).</a:t>
            </a:r>
            <a:endParaRPr lang="en-US" sz="2000" b="1" dirty="0"/>
          </a:p>
        </p:txBody>
      </p:sp>
      <p:sp>
        <p:nvSpPr>
          <p:cNvPr id="6" name="Text 4"/>
          <p:cNvSpPr/>
          <p:nvPr/>
        </p:nvSpPr>
        <p:spPr>
          <a:xfrm>
            <a:off x="7599521" y="3350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u="sng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Linked List</a:t>
            </a:r>
            <a:endParaRPr lang="en-US" sz="2200" b="1" u="sng" dirty="0"/>
          </a:p>
        </p:txBody>
      </p:sp>
      <p:sp>
        <p:nvSpPr>
          <p:cNvPr id="7" name="Text 5"/>
          <p:cNvSpPr/>
          <p:nvPr/>
        </p:nvSpPr>
        <p:spPr>
          <a:xfrm>
            <a:off x="7599521" y="393192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Linked lists are used for collision handling in the hash table and for managing the list of books</a:t>
            </a: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b="1" dirty="0"/>
          </a:p>
        </p:txBody>
      </p:sp>
      <p:sp>
        <p:nvSpPr>
          <p:cNvPr id="8" name="Text 6"/>
          <p:cNvSpPr/>
          <p:nvPr/>
        </p:nvSpPr>
        <p:spPr>
          <a:xfrm>
            <a:off x="7599521" y="486179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advantage is dynamic memory allocation, making it easy to add or remove elements without a predefined size limit.</a:t>
            </a:r>
            <a:endParaRPr lang="en-US" sz="20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42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5115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Advantages of Linked Lists and Hash Tables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6640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2474" y="3749040"/>
            <a:ext cx="1456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017306" y="36154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1. Flexibility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017306" y="415444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Linked lists adapt to varying data sizes, avoiding wasted memory</a:t>
            </a:r>
            <a:r>
              <a:rPr lang="en-US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2400" dirty="0"/>
          </a:p>
        </p:txBody>
      </p:sp>
      <p:sp>
        <p:nvSpPr>
          <p:cNvPr id="8" name="Shape 5"/>
          <p:cNvSpPr/>
          <p:nvPr/>
        </p:nvSpPr>
        <p:spPr>
          <a:xfrm>
            <a:off x="10171867" y="36640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38316" y="3749040"/>
            <a:ext cx="17728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10908983" y="3664029"/>
            <a:ext cx="29082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2. Ease of Modification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415444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Insert or delete elements efficiently, essential for managing library records.</a:t>
            </a:r>
            <a:endParaRPr lang="en-US" sz="1750" b="1" dirty="0"/>
          </a:p>
        </p:txBody>
      </p:sp>
      <p:sp>
        <p:nvSpPr>
          <p:cNvPr id="12" name="Shape 9"/>
          <p:cNvSpPr/>
          <p:nvPr/>
        </p:nvSpPr>
        <p:spPr>
          <a:xfrm>
            <a:off x="6280190" y="57251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44496" y="5810131"/>
            <a:ext cx="18168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7017306" y="5725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3. Search Efficiency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7017306" y="621553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Hash tables minimize search time, crucial for locating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books by ID.</a:t>
            </a:r>
            <a:endParaRPr lang="en-US" sz="20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45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Objectives</a:t>
            </a:r>
            <a:endParaRPr lang="en-US" sz="4450" b="1" dirty="0"/>
          </a:p>
        </p:txBody>
      </p:sp>
      <p:sp>
        <p:nvSpPr>
          <p:cNvPr id="4" name="Shape 1"/>
          <p:cNvSpPr/>
          <p:nvPr/>
        </p:nvSpPr>
        <p:spPr>
          <a:xfrm>
            <a:off x="793790" y="1933456"/>
            <a:ext cx="3664863" cy="3136702"/>
          </a:xfrm>
          <a:prstGeom prst="roundRect">
            <a:avLst>
              <a:gd name="adj" fmla="val 303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167890"/>
            <a:ext cx="29977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User-Friendly Interface</a:t>
            </a:r>
            <a:endParaRPr lang="en-US" sz="2200" b="1" dirty="0"/>
          </a:p>
        </p:txBody>
      </p:sp>
      <p:sp>
        <p:nvSpPr>
          <p:cNvPr id="6" name="Text 3"/>
          <p:cNvSpPr/>
          <p:nvPr/>
        </p:nvSpPr>
        <p:spPr>
          <a:xfrm>
            <a:off x="1028224" y="2658308"/>
            <a:ext cx="319599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provides a simple and intuitive interface for both administrators and students, making it easy to manage library operations and access resources.</a:t>
            </a:r>
            <a:endParaRPr lang="en-US" sz="1750" b="1" dirty="0"/>
          </a:p>
        </p:txBody>
      </p:sp>
      <p:sp>
        <p:nvSpPr>
          <p:cNvPr id="7" name="Shape 4"/>
          <p:cNvSpPr/>
          <p:nvPr/>
        </p:nvSpPr>
        <p:spPr>
          <a:xfrm>
            <a:off x="4685467" y="1933456"/>
            <a:ext cx="3664863" cy="3136702"/>
          </a:xfrm>
          <a:prstGeom prst="roundRect">
            <a:avLst>
              <a:gd name="adj" fmla="val 303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167890"/>
            <a:ext cx="29966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Streamlined Processes</a:t>
            </a:r>
            <a:endParaRPr lang="en-US" sz="2200" b="1" dirty="0"/>
          </a:p>
        </p:txBody>
      </p:sp>
      <p:sp>
        <p:nvSpPr>
          <p:cNvPr id="9" name="Text 6"/>
          <p:cNvSpPr/>
          <p:nvPr/>
        </p:nvSpPr>
        <p:spPr>
          <a:xfrm>
            <a:off x="4919901" y="2658308"/>
            <a:ext cx="319599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streamlines borrowing, returning, and membership processes, minimizing wait times and ensuring a smooth experience for library users.</a:t>
            </a:r>
            <a:endParaRPr lang="en-US" sz="1750" b="1" dirty="0"/>
          </a:p>
        </p:txBody>
      </p:sp>
      <p:sp>
        <p:nvSpPr>
          <p:cNvPr id="10" name="Shape 7"/>
          <p:cNvSpPr/>
          <p:nvPr/>
        </p:nvSpPr>
        <p:spPr>
          <a:xfrm>
            <a:off x="793790" y="5296972"/>
            <a:ext cx="7556421" cy="2047994"/>
          </a:xfrm>
          <a:prstGeom prst="roundRect">
            <a:avLst>
              <a:gd name="adj" fmla="val 465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531406"/>
            <a:ext cx="29572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Secure Access Control</a:t>
            </a:r>
            <a:endParaRPr lang="en-US" sz="2200" b="1" dirty="0"/>
          </a:p>
        </p:txBody>
      </p:sp>
      <p:sp>
        <p:nvSpPr>
          <p:cNvPr id="12" name="Text 9"/>
          <p:cNvSpPr/>
          <p:nvPr/>
        </p:nvSpPr>
        <p:spPr>
          <a:xfrm>
            <a:off x="1028224" y="6021824"/>
            <a:ext cx="70875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implements secure access control with distinct roles for administrators and students, ensuring data security and appropriate user permissions.</a:t>
            </a:r>
            <a:endParaRPr lang="en-US" sz="175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5599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Features of the Library System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13710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248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Admin Features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738563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Add, edit, and delete books and students, manage membership requests, search for books, and view borrowed books.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13710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248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Student Features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73856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Borrow and return books, search for books, and view their borrowing books.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651421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885855"/>
            <a:ext cx="29122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General User Features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37627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View available books and request registration.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2112" y="551736"/>
            <a:ext cx="7739777" cy="1253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1B1B27"/>
                </a:solidFill>
                <a:latin typeface="Raleway" pitchFamily="34" charset="0"/>
              </a:rPr>
              <a:t>Main Classes 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112" y="2106573"/>
            <a:ext cx="501491" cy="5014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2112" y="2808684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Book Class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02112" y="3242429"/>
            <a:ext cx="773977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Represents a book with attributes like ID, title, author, and availability.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112" y="4165283"/>
            <a:ext cx="501491" cy="50149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2112" y="4867394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Student Class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02112" y="5301139"/>
            <a:ext cx="773977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Stores student details, membership status, and borrowed book list.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112" y="6223992"/>
            <a:ext cx="501491" cy="50149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2112" y="6926104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LibrarySystem Class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02112" y="7359848"/>
            <a:ext cx="773977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Manages overall library operations and interacts with other classes.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50649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1838" y="1936433"/>
            <a:ext cx="3013115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Technologies Used</a:t>
            </a:r>
            <a:endParaRPr lang="en-US" sz="2350" b="1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38" y="2493764"/>
            <a:ext cx="4595574" cy="4820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67023" y="3093839"/>
            <a:ext cx="1694259" cy="188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Programming Language</a:t>
            </a:r>
            <a:endParaRPr lang="en-US" b="1" dirty="0"/>
          </a:p>
        </p:txBody>
      </p:sp>
      <p:sp>
        <p:nvSpPr>
          <p:cNvPr id="6" name="Text 2"/>
          <p:cNvSpPr/>
          <p:nvPr/>
        </p:nvSpPr>
        <p:spPr>
          <a:xfrm>
            <a:off x="542330" y="3417094"/>
            <a:ext cx="4354592" cy="3855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C++ is chosen for its efficiency, versatility, and support for object-oriented programming, allowing for a structured and modular codebase</a:t>
            </a:r>
            <a:r>
              <a:rPr lang="en-US" sz="9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7413" y="2493764"/>
            <a:ext cx="4595574" cy="4820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137904" y="3086100"/>
            <a:ext cx="1506498" cy="188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Structures</a:t>
            </a:r>
            <a:endParaRPr lang="en-US" b="1" dirty="0"/>
          </a:p>
        </p:txBody>
      </p:sp>
      <p:sp>
        <p:nvSpPr>
          <p:cNvPr id="9" name="Text 4"/>
          <p:cNvSpPr/>
          <p:nvPr/>
        </p:nvSpPr>
        <p:spPr>
          <a:xfrm>
            <a:off x="5137903" y="3417094"/>
            <a:ext cx="4354592" cy="3855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Linked Lists and Hash Tables are employed to manage book data, student information, and borrowing records, optimizing system performance.</a:t>
            </a:r>
            <a:endParaRPr lang="en-US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2987" y="2493764"/>
            <a:ext cx="4595574" cy="4820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33478" y="3107948"/>
            <a:ext cx="1506498" cy="188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File Handling</a:t>
            </a:r>
            <a:endParaRPr lang="en-US" b="1" dirty="0"/>
          </a:p>
        </p:txBody>
      </p:sp>
      <p:sp>
        <p:nvSpPr>
          <p:cNvPr id="12" name="Text 6"/>
          <p:cNvSpPr/>
          <p:nvPr/>
        </p:nvSpPr>
        <p:spPr>
          <a:xfrm>
            <a:off x="9733477" y="3488948"/>
            <a:ext cx="4595573" cy="1172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Streamlined file I/O operations ensure </a:t>
            </a:r>
          </a:p>
          <a:p>
            <a:pPr marL="0" indent="0" algn="l">
              <a:lnSpc>
                <a:spcPts val="1500"/>
              </a:lnSpc>
              <a:buNone/>
            </a:pPr>
            <a:r>
              <a:rPr lang="en-US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persistent storage of book</a:t>
            </a:r>
            <a:r>
              <a:rPr lang="en-US" sz="9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900" dirty="0"/>
          </a:p>
        </p:txBody>
      </p:sp>
      <p:sp>
        <p:nvSpPr>
          <p:cNvPr id="13" name="Text 7"/>
          <p:cNvSpPr/>
          <p:nvPr/>
        </p:nvSpPr>
        <p:spPr>
          <a:xfrm>
            <a:off x="301350" y="4183618"/>
            <a:ext cx="2982635" cy="432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1B1B27"/>
                </a:solidFill>
                <a:latin typeface="Raleway" pitchFamily="34" charset="0"/>
              </a:rPr>
              <a:t>Features :</a:t>
            </a:r>
            <a:endParaRPr lang="en-US" sz="2350" b="1" dirty="0"/>
          </a:p>
        </p:txBody>
      </p:sp>
      <p:sp>
        <p:nvSpPr>
          <p:cNvPr id="14" name="Shape 8"/>
          <p:cNvSpPr/>
          <p:nvPr/>
        </p:nvSpPr>
        <p:spPr>
          <a:xfrm>
            <a:off x="594955" y="4661178"/>
            <a:ext cx="15240" cy="3138488"/>
          </a:xfrm>
          <a:prstGeom prst="roundRect">
            <a:avLst>
              <a:gd name="adj" fmla="val 332165"/>
            </a:avLst>
          </a:prstGeom>
          <a:solidFill>
            <a:srgbClr val="C7C7D0"/>
          </a:solidFill>
          <a:ln/>
        </p:spPr>
      </p:sp>
      <p:sp>
        <p:nvSpPr>
          <p:cNvPr id="15" name="Shape 9"/>
          <p:cNvSpPr/>
          <p:nvPr/>
        </p:nvSpPr>
        <p:spPr>
          <a:xfrm>
            <a:off x="722888" y="4924544"/>
            <a:ext cx="421838" cy="15240"/>
          </a:xfrm>
          <a:prstGeom prst="roundRect">
            <a:avLst>
              <a:gd name="adj" fmla="val 332165"/>
            </a:avLst>
          </a:prstGeom>
          <a:solidFill>
            <a:srgbClr val="C7C7D0"/>
          </a:solidFill>
          <a:ln/>
        </p:spPr>
      </p:sp>
      <p:sp>
        <p:nvSpPr>
          <p:cNvPr id="16" name="Shape 10"/>
          <p:cNvSpPr/>
          <p:nvPr/>
        </p:nvSpPr>
        <p:spPr>
          <a:xfrm>
            <a:off x="467023" y="4796671"/>
            <a:ext cx="271105" cy="271105"/>
          </a:xfrm>
          <a:prstGeom prst="roundRect">
            <a:avLst>
              <a:gd name="adj" fmla="val 1867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7" name="Text 11"/>
          <p:cNvSpPr/>
          <p:nvPr/>
        </p:nvSpPr>
        <p:spPr>
          <a:xfrm>
            <a:off x="563820" y="4841796"/>
            <a:ext cx="77391" cy="180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4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1400" b="1" dirty="0"/>
          </a:p>
        </p:txBody>
      </p:sp>
      <p:sp>
        <p:nvSpPr>
          <p:cNvPr id="18" name="Text 12"/>
          <p:cNvSpPr/>
          <p:nvPr/>
        </p:nvSpPr>
        <p:spPr>
          <a:xfrm>
            <a:off x="1265396" y="4781669"/>
            <a:ext cx="1506498" cy="188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Login System</a:t>
            </a:r>
            <a:endParaRPr lang="en-US" b="1" dirty="0"/>
          </a:p>
        </p:txBody>
      </p:sp>
      <p:sp>
        <p:nvSpPr>
          <p:cNvPr id="19" name="Text 13"/>
          <p:cNvSpPr/>
          <p:nvPr/>
        </p:nvSpPr>
        <p:spPr>
          <a:xfrm>
            <a:off x="1265396" y="5042178"/>
            <a:ext cx="12943165" cy="192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distinguishes between Admin and Student roles, providing access to relevant </a:t>
            </a:r>
          </a:p>
          <a:p>
            <a:pPr marL="0" indent="0" algn="l">
              <a:lnSpc>
                <a:spcPts val="1500"/>
              </a:lnSpc>
              <a:buNone/>
            </a:pPr>
            <a:r>
              <a:rPr lang="en-US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features and functionalities based on user credentials.</a:t>
            </a:r>
            <a:endParaRPr lang="en-US" dirty="0"/>
          </a:p>
        </p:txBody>
      </p:sp>
      <p:sp>
        <p:nvSpPr>
          <p:cNvPr id="20" name="Shape 14"/>
          <p:cNvSpPr/>
          <p:nvPr/>
        </p:nvSpPr>
        <p:spPr>
          <a:xfrm>
            <a:off x="722888" y="5739289"/>
            <a:ext cx="421838" cy="15240"/>
          </a:xfrm>
          <a:prstGeom prst="roundRect">
            <a:avLst>
              <a:gd name="adj" fmla="val 332165"/>
            </a:avLst>
          </a:prstGeom>
          <a:solidFill>
            <a:srgbClr val="C7C7D0"/>
          </a:solidFill>
          <a:ln/>
        </p:spPr>
      </p:sp>
      <p:sp>
        <p:nvSpPr>
          <p:cNvPr id="21" name="Shape 15"/>
          <p:cNvSpPr/>
          <p:nvPr/>
        </p:nvSpPr>
        <p:spPr>
          <a:xfrm>
            <a:off x="467023" y="5611416"/>
            <a:ext cx="271105" cy="271105"/>
          </a:xfrm>
          <a:prstGeom prst="roundRect">
            <a:avLst>
              <a:gd name="adj" fmla="val 1867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2" name="Text 16"/>
          <p:cNvSpPr/>
          <p:nvPr/>
        </p:nvSpPr>
        <p:spPr>
          <a:xfrm>
            <a:off x="555486" y="5656540"/>
            <a:ext cx="94178" cy="180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4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1400" b="1" dirty="0"/>
          </a:p>
        </p:txBody>
      </p:sp>
      <p:sp>
        <p:nvSpPr>
          <p:cNvPr id="23" name="Text 17"/>
          <p:cNvSpPr/>
          <p:nvPr/>
        </p:nvSpPr>
        <p:spPr>
          <a:xfrm>
            <a:off x="1265396" y="5596414"/>
            <a:ext cx="1506498" cy="188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Admin Interface</a:t>
            </a:r>
            <a:endParaRPr lang="en-US" b="1" dirty="0"/>
          </a:p>
        </p:txBody>
      </p:sp>
      <p:sp>
        <p:nvSpPr>
          <p:cNvPr id="24" name="Text 18"/>
          <p:cNvSpPr/>
          <p:nvPr/>
        </p:nvSpPr>
        <p:spPr>
          <a:xfrm>
            <a:off x="1265396" y="5856923"/>
            <a:ext cx="12943165" cy="192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admin interface provides a range of tools for managing books, students, memberships, and system configurations</a:t>
            </a:r>
            <a:r>
              <a:rPr lang="en-US" sz="9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900" dirty="0"/>
          </a:p>
        </p:txBody>
      </p:sp>
      <p:sp>
        <p:nvSpPr>
          <p:cNvPr id="25" name="Shape 19"/>
          <p:cNvSpPr/>
          <p:nvPr/>
        </p:nvSpPr>
        <p:spPr>
          <a:xfrm>
            <a:off x="722888" y="6554033"/>
            <a:ext cx="421838" cy="15240"/>
          </a:xfrm>
          <a:prstGeom prst="roundRect">
            <a:avLst>
              <a:gd name="adj" fmla="val 332165"/>
            </a:avLst>
          </a:prstGeom>
          <a:solidFill>
            <a:srgbClr val="C7C7D0"/>
          </a:solidFill>
          <a:ln/>
        </p:spPr>
      </p:sp>
      <p:sp>
        <p:nvSpPr>
          <p:cNvPr id="26" name="Shape 20"/>
          <p:cNvSpPr/>
          <p:nvPr/>
        </p:nvSpPr>
        <p:spPr>
          <a:xfrm>
            <a:off x="467023" y="6426160"/>
            <a:ext cx="271105" cy="271105"/>
          </a:xfrm>
          <a:prstGeom prst="roundRect">
            <a:avLst>
              <a:gd name="adj" fmla="val 1867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7" name="Text 21"/>
          <p:cNvSpPr/>
          <p:nvPr/>
        </p:nvSpPr>
        <p:spPr>
          <a:xfrm>
            <a:off x="554295" y="6471285"/>
            <a:ext cx="96560" cy="180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4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1400" b="1" dirty="0"/>
          </a:p>
        </p:txBody>
      </p:sp>
      <p:sp>
        <p:nvSpPr>
          <p:cNvPr id="28" name="Text 22"/>
          <p:cNvSpPr/>
          <p:nvPr/>
        </p:nvSpPr>
        <p:spPr>
          <a:xfrm>
            <a:off x="1265396" y="6411158"/>
            <a:ext cx="1506498" cy="188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Student Interface</a:t>
            </a:r>
            <a:endParaRPr lang="en-US" b="1" dirty="0"/>
          </a:p>
        </p:txBody>
      </p:sp>
      <p:sp>
        <p:nvSpPr>
          <p:cNvPr id="29" name="Text 23"/>
          <p:cNvSpPr/>
          <p:nvPr/>
        </p:nvSpPr>
        <p:spPr>
          <a:xfrm>
            <a:off x="1265396" y="6671667"/>
            <a:ext cx="12943165" cy="192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student interface offers functionality for browsing the book catalog, borrowing and returning </a:t>
            </a:r>
          </a:p>
          <a:p>
            <a:pPr marL="0" indent="0" algn="l">
              <a:lnSpc>
                <a:spcPts val="1500"/>
              </a:lnSpc>
              <a:buNone/>
            </a:pPr>
            <a:r>
              <a:rPr lang="en-US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books, and managing personal information</a:t>
            </a:r>
            <a:r>
              <a:rPr lang="en-US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b="1" dirty="0"/>
          </a:p>
        </p:txBody>
      </p:sp>
      <p:sp>
        <p:nvSpPr>
          <p:cNvPr id="30" name="Shape 24"/>
          <p:cNvSpPr/>
          <p:nvPr/>
        </p:nvSpPr>
        <p:spPr>
          <a:xfrm>
            <a:off x="722888" y="7368778"/>
            <a:ext cx="421838" cy="15240"/>
          </a:xfrm>
          <a:prstGeom prst="roundRect">
            <a:avLst>
              <a:gd name="adj" fmla="val 332165"/>
            </a:avLst>
          </a:prstGeom>
          <a:solidFill>
            <a:srgbClr val="C7C7D0"/>
          </a:solidFill>
          <a:ln/>
        </p:spPr>
      </p:sp>
      <p:sp>
        <p:nvSpPr>
          <p:cNvPr id="31" name="Shape 25"/>
          <p:cNvSpPr/>
          <p:nvPr/>
        </p:nvSpPr>
        <p:spPr>
          <a:xfrm>
            <a:off x="467023" y="7240905"/>
            <a:ext cx="271105" cy="271105"/>
          </a:xfrm>
          <a:prstGeom prst="roundRect">
            <a:avLst>
              <a:gd name="adj" fmla="val 1867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32" name="Text 26"/>
          <p:cNvSpPr/>
          <p:nvPr/>
        </p:nvSpPr>
        <p:spPr>
          <a:xfrm>
            <a:off x="553224" y="7286030"/>
            <a:ext cx="98703" cy="180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4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1400" b="1" dirty="0"/>
          </a:p>
        </p:txBody>
      </p:sp>
      <p:sp>
        <p:nvSpPr>
          <p:cNvPr id="33" name="Text 27"/>
          <p:cNvSpPr/>
          <p:nvPr/>
        </p:nvSpPr>
        <p:spPr>
          <a:xfrm>
            <a:off x="1265396" y="7225903"/>
            <a:ext cx="1506498" cy="188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File Management</a:t>
            </a:r>
            <a:endParaRPr lang="en-US" b="1" dirty="0"/>
          </a:p>
        </p:txBody>
      </p:sp>
      <p:sp>
        <p:nvSpPr>
          <p:cNvPr id="34" name="Text 28"/>
          <p:cNvSpPr/>
          <p:nvPr/>
        </p:nvSpPr>
        <p:spPr>
          <a:xfrm>
            <a:off x="1265396" y="7486412"/>
            <a:ext cx="12943165" cy="192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handles the book data </a:t>
            </a:r>
            <a:r>
              <a:rPr lang="en-US" sz="9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9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Library Management System provides a reliable and efficient solution for managing library resources, fostering better organization and improved user experiences for both students and administrators.</a:t>
            </a:r>
            <a:endParaRPr lang="en-US" sz="175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657</Words>
  <Application>Microsoft Office PowerPoint</Application>
  <PresentationFormat>Custom</PresentationFormat>
  <Paragraphs>91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Raleway</vt:lpstr>
      <vt:lpstr>Roboto</vt:lpstr>
      <vt:lpstr>Calibri</vt:lpstr>
      <vt:lpstr>OCR A Extended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MUHAMMAD HAMMAD</cp:lastModifiedBy>
  <cp:revision>7</cp:revision>
  <dcterms:created xsi:type="dcterms:W3CDTF">2024-11-29T09:05:19Z</dcterms:created>
  <dcterms:modified xsi:type="dcterms:W3CDTF">2024-11-29T10:02:14Z</dcterms:modified>
</cp:coreProperties>
</file>